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3" r:id="rId3"/>
    <p:sldId id="258" r:id="rId4"/>
    <p:sldId id="264" r:id="rId5"/>
    <p:sldId id="286" r:id="rId6"/>
    <p:sldId id="284" r:id="rId7"/>
    <p:sldId id="285" r:id="rId8"/>
    <p:sldId id="265" r:id="rId9"/>
    <p:sldId id="268" r:id="rId10"/>
    <p:sldId id="267" r:id="rId11"/>
    <p:sldId id="269" r:id="rId12"/>
    <p:sldId id="287" r:id="rId13"/>
    <p:sldId id="274" r:id="rId14"/>
    <p:sldId id="289" r:id="rId15"/>
    <p:sldId id="283" r:id="rId16"/>
    <p:sldId id="288" r:id="rId17"/>
    <p:sldId id="290" r:id="rId18"/>
    <p:sldId id="291" r:id="rId19"/>
    <p:sldId id="292" r:id="rId20"/>
    <p:sldId id="294" r:id="rId21"/>
    <p:sldId id="293" r:id="rId22"/>
    <p:sldId id="273" r:id="rId23"/>
    <p:sldId id="276" r:id="rId24"/>
    <p:sldId id="279" r:id="rId25"/>
    <p:sldId id="275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BBE68-732C-3646-8007-33129AB74DE7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3B83-A1B8-8E47-9F94-4B4E3938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3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95302-1058-1B4D-8574-E76F249187EF}" type="datetimeFigureOut">
              <a:rPr lang="en-GB" smtClean="0"/>
              <a:t>14/05/2017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C7F4-1BF9-2046-8381-45422D913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7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9C7F4-1BF9-2046-8381-45422D91386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05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9C7F4-1BF9-2046-8381-45422D91386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7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es.wikipedia.org/wiki/SW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Standard widget toolkit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 smtClean="0"/>
              <a:t>Óscar Darias </a:t>
            </a:r>
            <a:r>
              <a:rPr lang="en-GB" dirty="0" err="1" smtClean="0"/>
              <a:t>Plasencia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049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Basics elements</a:t>
            </a:r>
            <a:endParaRPr lang="en-GB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7" y="204712"/>
            <a:ext cx="382270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66" y="2299743"/>
            <a:ext cx="1892300" cy="104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2356625"/>
            <a:ext cx="1968500" cy="102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4100836"/>
            <a:ext cx="2768600" cy="233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66" y="4373886"/>
            <a:ext cx="16637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9400" y="3250344"/>
            <a:ext cx="8991600" cy="1645920"/>
          </a:xfrm>
        </p:spPr>
        <p:txBody>
          <a:bodyPr/>
          <a:lstStyle/>
          <a:p>
            <a:r>
              <a:rPr lang="en-GB" dirty="0" smtClean="0"/>
              <a:t>Creating </a:t>
            </a:r>
            <a:r>
              <a:rPr lang="en-GB" dirty="0"/>
              <a:t>a Java application using SWT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blackWhite">
          <a:xfrm>
            <a:off x="1549400" y="1604424"/>
            <a:ext cx="8991600" cy="16459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smtClean="0"/>
              <a:t>In deep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901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STYLEBITS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Defined constants in SWT class. </a:t>
            </a:r>
          </a:p>
          <a:p>
            <a:r>
              <a:rPr lang="en-US" sz="2800" dirty="0" smtClean="0"/>
              <a:t>Specify widget properties.</a:t>
            </a:r>
          </a:p>
          <a:p>
            <a:r>
              <a:rPr lang="en-US" sz="2800" dirty="0" smtClean="0"/>
              <a:t>Each Widget accepts a wide range of </a:t>
            </a:r>
            <a:r>
              <a:rPr lang="en-US" sz="2800" i="1" dirty="0" err="1" smtClean="0"/>
              <a:t>stylebits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They allow to have few classes for the enormous amount of possible widgets.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59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Positioning widgets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95" y="1509606"/>
            <a:ext cx="6056326" cy="313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0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 LAYOUT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1177206"/>
            <a:ext cx="4815840" cy="1320461"/>
          </a:xfrm>
        </p:spPr>
        <p:txBody>
          <a:bodyPr>
            <a:noAutofit/>
          </a:bodyPr>
          <a:lstStyle/>
          <a:p>
            <a:r>
              <a:rPr lang="en-US" sz="2800" dirty="0" smtClean="0"/>
              <a:t>Allow the </a:t>
            </a:r>
            <a:r>
              <a:rPr lang="en-US" sz="2800" dirty="0"/>
              <a:t>developer to control the arrangement of the widgets </a:t>
            </a:r>
            <a:r>
              <a:rPr lang="en-US" sz="2800" dirty="0" smtClean="0"/>
              <a:t>within </a:t>
            </a:r>
            <a:r>
              <a:rPr lang="en-US" sz="2800" dirty="0"/>
              <a:t>the layout</a:t>
            </a:r>
            <a:r>
              <a:rPr lang="en-US" sz="2800" dirty="0" smtClean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GridData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RowData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FormData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968538" y="3271688"/>
            <a:ext cx="6223461" cy="2472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latin typeface="SF Mono" charset="0"/>
                <a:ea typeface="SF Mono" charset="0"/>
                <a:cs typeface="SF Mono" charset="0"/>
              </a:rPr>
              <a:t>button </a:t>
            </a:r>
            <a:r>
              <a:rPr lang="en-US" dirty="0">
                <a:latin typeface="SF Mono" charset="0"/>
                <a:ea typeface="SF Mono" charset="0"/>
                <a:cs typeface="SF Mono" charset="0"/>
              </a:rPr>
              <a:t>= new Button(parent, SWT.PUSH); </a:t>
            </a:r>
            <a:r>
              <a:rPr lang="en-US" dirty="0" err="1" smtClean="0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dirty="0" err="1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dirty="0">
                <a:latin typeface="SF Mono" charset="0"/>
                <a:ea typeface="SF Mono" charset="0"/>
                <a:cs typeface="SF Mono" charset="0"/>
              </a:rPr>
              <a:t> = new </a:t>
            </a:r>
            <a:r>
              <a:rPr lang="en-US" dirty="0" err="1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dirty="0">
                <a:latin typeface="SF Mono" charset="0"/>
                <a:ea typeface="SF Mono" charset="0"/>
                <a:cs typeface="SF Mono" charset="0"/>
              </a:rPr>
              <a:t>(); </a:t>
            </a:r>
            <a:r>
              <a:rPr lang="en-US" dirty="0" err="1" smtClean="0">
                <a:latin typeface="SF Mono" charset="0"/>
                <a:ea typeface="SF Mono" charset="0"/>
                <a:cs typeface="SF Mono" charset="0"/>
              </a:rPr>
              <a:t>gridData.horizontalSpan</a:t>
            </a:r>
            <a:r>
              <a:rPr lang="en-US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dirty="0">
                <a:latin typeface="SF Mono" charset="0"/>
                <a:ea typeface="SF Mono" charset="0"/>
                <a:cs typeface="SF Mono" charset="0"/>
              </a:rPr>
              <a:t>= 2; </a:t>
            </a:r>
            <a:r>
              <a:rPr lang="en-US" dirty="0" err="1" smtClean="0">
                <a:latin typeface="SF Mono" charset="0"/>
                <a:ea typeface="SF Mono" charset="0"/>
                <a:cs typeface="SF Mono" charset="0"/>
              </a:rPr>
              <a:t>button.setLayoutData</a:t>
            </a:r>
            <a:r>
              <a:rPr lang="en-US" dirty="0" smtClean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dirty="0" err="1" smtClean="0">
                <a:latin typeface="SF Mono" charset="0"/>
                <a:ea typeface="SF Mono" charset="0"/>
                <a:cs typeface="SF Mono" charset="0"/>
              </a:rPr>
              <a:t>gridData</a:t>
            </a:r>
            <a:r>
              <a:rPr lang="en-US" dirty="0">
                <a:latin typeface="SF Mono" charset="0"/>
                <a:ea typeface="SF Mono" charset="0"/>
                <a:cs typeface="SF Mono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629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0005" y="804672"/>
            <a:ext cx="4486656" cy="1141497"/>
          </a:xfrm>
        </p:spPr>
        <p:txBody>
          <a:bodyPr/>
          <a:lstStyle/>
          <a:p>
            <a:r>
              <a:rPr lang="en-GB" dirty="0" smtClean="0"/>
              <a:t>3. Layouts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184813" y="1727539"/>
            <a:ext cx="4815840" cy="5248656"/>
          </a:xfrm>
        </p:spPr>
        <p:txBody>
          <a:bodyPr/>
          <a:lstStyle/>
          <a:p>
            <a:r>
              <a:rPr lang="en-GB" sz="2800" dirty="0" err="1" smtClean="0"/>
              <a:t>FillLayout</a:t>
            </a:r>
            <a:endParaRPr lang="en-GB" sz="2800" dirty="0" smtClean="0"/>
          </a:p>
          <a:p>
            <a:r>
              <a:rPr lang="en-GB" sz="2800" dirty="0" err="1" smtClean="0"/>
              <a:t>RowLayout</a:t>
            </a:r>
            <a:endParaRPr lang="en-GB" sz="2800" dirty="0" smtClean="0"/>
          </a:p>
          <a:p>
            <a:r>
              <a:rPr lang="en-GB" sz="2800" dirty="0" err="1" smtClean="0"/>
              <a:t>GridLayout</a:t>
            </a:r>
            <a:endParaRPr lang="en-GB" sz="2800" dirty="0" smtClean="0"/>
          </a:p>
          <a:p>
            <a:r>
              <a:rPr lang="en-GB" sz="2800" dirty="0" err="1" smtClean="0"/>
              <a:t>FormLayout</a:t>
            </a:r>
            <a:endParaRPr lang="en-GB" sz="2800" dirty="0" smtClean="0"/>
          </a:p>
          <a:p>
            <a:endParaRPr lang="en-GB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455"/>
            <a:ext cx="6070600" cy="33302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2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1" y="587151"/>
            <a:ext cx="4486656" cy="1141497"/>
          </a:xfrm>
        </p:spPr>
        <p:txBody>
          <a:bodyPr/>
          <a:lstStyle/>
          <a:p>
            <a:r>
              <a:rPr lang="en-US" dirty="0" smtClean="0"/>
              <a:t>4. DIALOGS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316" y="1728648"/>
            <a:ext cx="4815840" cy="5248656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MessageBox</a:t>
            </a:r>
            <a:endParaRPr lang="en-US" sz="2800" dirty="0" smtClean="0"/>
          </a:p>
          <a:p>
            <a:r>
              <a:rPr lang="en-US" sz="2800" dirty="0" smtClean="0"/>
              <a:t>Directory Dialog</a:t>
            </a:r>
          </a:p>
          <a:p>
            <a:r>
              <a:rPr lang="en-US" sz="2800" dirty="0" smtClean="0"/>
              <a:t>Color Dialog</a:t>
            </a:r>
          </a:p>
          <a:p>
            <a:r>
              <a:rPr lang="en-US" sz="2800" dirty="0" smtClean="0"/>
              <a:t>File Dialog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360"/>
            <a:ext cx="6076820" cy="46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COLORS IN SWT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546" y="1236472"/>
            <a:ext cx="4815840" cy="1261195"/>
          </a:xfrm>
        </p:spPr>
        <p:txBody>
          <a:bodyPr>
            <a:noAutofit/>
          </a:bodyPr>
          <a:lstStyle/>
          <a:p>
            <a:r>
              <a:rPr lang="en-US" sz="2800" dirty="0" smtClean="0"/>
              <a:t>You can define colors in SWT.</a:t>
            </a:r>
          </a:p>
          <a:p>
            <a:r>
              <a:rPr lang="en-US" sz="2800" dirty="0" smtClean="0"/>
              <a:t>You can also use system colors, just like in SWING.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6112933" y="3158068"/>
            <a:ext cx="6079067" cy="3064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Creating colors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Device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device 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Display.getCurrent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 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Color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red = new Color (device, 255, 0, 0);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Using system colors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Display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display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Display.getCurrent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Color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blue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display.getSystemColor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(SWT.COLOR_BLUE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endParaRPr lang="en-US" sz="1400" dirty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// Free resources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r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ed.dispose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</a:t>
            </a:r>
          </a:p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b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lue.dispose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487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108" y="2773403"/>
            <a:ext cx="4486656" cy="1141497"/>
          </a:xfrm>
        </p:spPr>
        <p:txBody>
          <a:bodyPr/>
          <a:lstStyle/>
          <a:p>
            <a:r>
              <a:rPr lang="en-US" dirty="0" smtClean="0"/>
              <a:t>6. FONTS IN SWT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12928" y="263932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Label label = new Label(parent, SWT.NONE);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Font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 = new 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label.getDisplay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(), new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FontData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("Mono", 10, SWT.ITALIC));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112927" y="2467772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Label label = new Label(parent, SWT.NONE);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FontData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=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label.getFont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getFontData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()[0];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fData.setStyle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(SWT.ITALIC); </a:t>
            </a:r>
          </a:p>
          <a:p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(new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label.getDisplay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(), 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fData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));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112929" y="4671612"/>
            <a:ext cx="6079067" cy="175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boolean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fontLoaded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 = 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Display.getDefault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().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loadFont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(”path"); </a:t>
            </a: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if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fontLoaded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 {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Font 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font = new Font(</a:t>
            </a:r>
            <a:r>
              <a:rPr lang="en-US" sz="1400" dirty="0" err="1">
                <a:latin typeface="SF Mono" charset="0"/>
                <a:ea typeface="SF Mono" charset="0"/>
                <a:cs typeface="SF Mono" charset="0"/>
              </a:rPr>
              <a:t>Display.getDefault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(), 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		"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Custom Font", 12, SWT.NORMAL);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	</a:t>
            </a:r>
            <a:r>
              <a:rPr lang="en-US" sz="1400" dirty="0" err="1" smtClean="0">
                <a:latin typeface="SF Mono" charset="0"/>
                <a:ea typeface="SF Mono" charset="0"/>
                <a:cs typeface="SF Mono" charset="0"/>
              </a:rPr>
              <a:t>label.setFont</a:t>
            </a:r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(font</a:t>
            </a:r>
            <a:r>
              <a:rPr lang="en-US" sz="1400" dirty="0">
                <a:latin typeface="SF Mono" charset="0"/>
                <a:ea typeface="SF Mono" charset="0"/>
                <a:cs typeface="SF Mono" charset="0"/>
              </a:rPr>
              <a:t>); </a:t>
            </a:r>
            <a:endParaRPr lang="en-US" sz="1400" dirty="0" smtClean="0">
              <a:latin typeface="SF Mono" charset="0"/>
              <a:ea typeface="SF Mono" charset="0"/>
              <a:cs typeface="SF Mono" charset="0"/>
            </a:endParaRPr>
          </a:p>
          <a:p>
            <a:r>
              <a:rPr lang="en-US" sz="1400" dirty="0" smtClean="0">
                <a:latin typeface="SF Mono" charset="0"/>
                <a:ea typeface="SF Mono" charset="0"/>
                <a:cs typeface="SF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0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4988" y="698684"/>
            <a:ext cx="7729728" cy="1188720"/>
          </a:xfrm>
        </p:spPr>
        <p:txBody>
          <a:bodyPr/>
          <a:lstStyle/>
          <a:p>
            <a:r>
              <a:rPr lang="en-US" dirty="0" smtClean="0"/>
              <a:t>7. GRAPHICS IN SWT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735" y="2787672"/>
            <a:ext cx="8836429" cy="31019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package </a:t>
            </a:r>
            <a:r>
              <a:rPr lang="en-US" sz="2000" dirty="0" err="1" smtClean="0">
                <a:latin typeface="SF Mono" charset="0"/>
                <a:ea typeface="SF Mono" charset="0"/>
                <a:cs typeface="SF Mono" charset="0"/>
              </a:rPr>
              <a:t>org.eclipse.swt.graphics</a:t>
            </a:r>
            <a:r>
              <a:rPr lang="en-US" sz="2400" dirty="0" smtClean="0">
                <a:latin typeface="SF Mono" charset="0"/>
                <a:ea typeface="SF Mono" charset="0"/>
                <a:cs typeface="SF Mono" charset="0"/>
              </a:rPr>
              <a:t> </a:t>
            </a:r>
            <a:r>
              <a:rPr lang="en-US" sz="2400" dirty="0" smtClean="0"/>
              <a:t>contains classes that allow management of graphic resources.</a:t>
            </a:r>
          </a:p>
          <a:p>
            <a:r>
              <a:rPr lang="en-US" sz="2400" dirty="0" smtClean="0"/>
              <a:t>Every object that implements </a:t>
            </a:r>
            <a:r>
              <a:rPr lang="en-US" sz="2000" dirty="0" err="1" smtClean="0">
                <a:latin typeface="SF Mono" charset="0"/>
                <a:ea typeface="SF Mono" charset="0"/>
                <a:cs typeface="SF Mono" charset="0"/>
              </a:rPr>
              <a:t>Drawable</a:t>
            </a:r>
            <a:r>
              <a:rPr lang="en-US" sz="2400" dirty="0" smtClean="0"/>
              <a:t> can be drawn on. </a:t>
            </a:r>
          </a:p>
          <a:p>
            <a:r>
              <a:rPr lang="en-US" sz="2400" dirty="0" smtClean="0"/>
              <a:t>Graphic Context Class (GC), encapsulates all the drawing API.</a:t>
            </a:r>
          </a:p>
          <a:p>
            <a:r>
              <a:rPr lang="en-US" sz="2400" dirty="0" smtClean="0"/>
              <a:t>Most of SWT graphics drawing occurs through events.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71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061" y="355092"/>
            <a:ext cx="7729728" cy="1188720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4686" y="1845733"/>
            <a:ext cx="4862433" cy="5251754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Introduction</a:t>
            </a:r>
            <a:endParaRPr lang="en-GB" sz="2800" dirty="0"/>
          </a:p>
          <a:p>
            <a:r>
              <a:rPr lang="en-GB" sz="2800" dirty="0" smtClean="0"/>
              <a:t>Why does </a:t>
            </a:r>
            <a:r>
              <a:rPr lang="en-GB" sz="2800" dirty="0"/>
              <a:t>it exist</a:t>
            </a:r>
            <a:r>
              <a:rPr lang="en-GB" sz="2800" dirty="0" smtClean="0"/>
              <a:t>?</a:t>
            </a:r>
          </a:p>
          <a:p>
            <a:r>
              <a:rPr lang="en-GB" sz="2800" dirty="0" smtClean="0"/>
              <a:t>SWT vs SWING</a:t>
            </a:r>
          </a:p>
          <a:p>
            <a:r>
              <a:rPr lang="en-GB" sz="2800" dirty="0" smtClean="0"/>
              <a:t>Eclipse Libraries</a:t>
            </a:r>
          </a:p>
          <a:p>
            <a:r>
              <a:rPr lang="en-GB" sz="2800" dirty="0" smtClean="0"/>
              <a:t>How to use it</a:t>
            </a:r>
          </a:p>
          <a:p>
            <a:r>
              <a:rPr lang="en-GB" sz="2800" dirty="0" smtClean="0"/>
              <a:t>Basics elements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964980" y="1845733"/>
            <a:ext cx="4184542" cy="4540553"/>
          </a:xfrm>
        </p:spPr>
        <p:txBody>
          <a:bodyPr>
            <a:noAutofit/>
          </a:bodyPr>
          <a:lstStyle/>
          <a:p>
            <a:r>
              <a:rPr lang="en-GB" sz="2800" b="1" u="sng" dirty="0" smtClean="0"/>
              <a:t>In deep</a:t>
            </a:r>
            <a:endParaRPr lang="en-GB" sz="2800" dirty="0"/>
          </a:p>
          <a:p>
            <a:r>
              <a:rPr lang="en-GB" sz="2800" dirty="0" smtClean="0"/>
              <a:t>The </a:t>
            </a:r>
            <a:r>
              <a:rPr lang="en-GB" sz="2800" i="1" dirty="0" err="1" smtClean="0"/>
              <a:t>stylebits</a:t>
            </a:r>
            <a:endParaRPr lang="en-GB" sz="2800" i="1" dirty="0"/>
          </a:p>
          <a:p>
            <a:r>
              <a:rPr lang="en-GB" sz="2800" dirty="0" smtClean="0"/>
              <a:t>Layouts</a:t>
            </a:r>
            <a:endParaRPr lang="en-GB" sz="2800" dirty="0"/>
          </a:p>
          <a:p>
            <a:r>
              <a:rPr lang="en-GB" sz="2800" dirty="0" smtClean="0"/>
              <a:t>Dialogs</a:t>
            </a:r>
          </a:p>
          <a:p>
            <a:r>
              <a:rPr lang="en-GB" sz="2800" dirty="0" err="1" smtClean="0"/>
              <a:t>Colors</a:t>
            </a:r>
            <a:r>
              <a:rPr lang="en-GB" sz="2800" dirty="0" smtClean="0"/>
              <a:t> and Fonts</a:t>
            </a:r>
          </a:p>
          <a:p>
            <a:r>
              <a:rPr lang="en-GB" sz="2800" dirty="0" smtClean="0"/>
              <a:t>Graphics</a:t>
            </a:r>
            <a:endParaRPr lang="en-GB" sz="2800" dirty="0"/>
          </a:p>
          <a:p>
            <a:r>
              <a:rPr lang="en-GB" sz="2800" dirty="0"/>
              <a:t>Event oriented </a:t>
            </a:r>
            <a:r>
              <a:rPr lang="en-GB" sz="2800" dirty="0" smtClean="0"/>
              <a:t>programming</a:t>
            </a:r>
            <a:endParaRPr lang="en-GB" sz="2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630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520" y="1534160"/>
            <a:ext cx="10393680" cy="360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10" y="2099310"/>
            <a:ext cx="8801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89" y="964691"/>
            <a:ext cx="10922924" cy="46297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25" y="1692837"/>
            <a:ext cx="9939251" cy="31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8</a:t>
            </a:r>
            <a:r>
              <a:rPr lang="en-GB" dirty="0" smtClean="0"/>
              <a:t>. </a:t>
            </a:r>
            <a:r>
              <a:rPr lang="en-GB" dirty="0" smtClean="0"/>
              <a:t>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6894021" y="495298"/>
            <a:ext cx="4815840" cy="5248656"/>
          </a:xfrm>
        </p:spPr>
        <p:txBody>
          <a:bodyPr>
            <a:noAutofit/>
          </a:bodyPr>
          <a:lstStyle/>
          <a:p>
            <a:r>
              <a:rPr lang="en-GB" sz="2400" b="1" u="sng" dirty="0" err="1" smtClean="0"/>
              <a:t>Untyped</a:t>
            </a:r>
            <a:r>
              <a:rPr lang="en-GB" sz="2400" b="1" u="sng" dirty="0"/>
              <a:t> </a:t>
            </a:r>
            <a:r>
              <a:rPr lang="en-GB" sz="2400" b="1" u="sng" dirty="0" smtClean="0"/>
              <a:t>listeners</a:t>
            </a:r>
            <a:r>
              <a:rPr lang="en-GB" sz="2400" dirty="0" smtClean="0"/>
              <a:t> can lead to smaller code.</a:t>
            </a:r>
          </a:p>
          <a:p>
            <a:pPr lvl="1"/>
            <a:r>
              <a:rPr lang="en-GB" sz="2400" dirty="0"/>
              <a:t>offer a generic, low-level mechanism to listen for events.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b="1" u="sng" dirty="0" smtClean="0"/>
              <a:t>Typed listeners</a:t>
            </a:r>
            <a:r>
              <a:rPr lang="en-GB" sz="2400" dirty="0" smtClean="0"/>
              <a:t> lead to more modular designs.</a:t>
            </a:r>
          </a:p>
          <a:p>
            <a:pPr lvl="1"/>
            <a:r>
              <a:rPr lang="en-GB" sz="2400" dirty="0"/>
              <a:t>can be used to listen for only one particular typed event. For example, </a:t>
            </a:r>
            <a:r>
              <a:rPr lang="en-GB" sz="2400" dirty="0" err="1"/>
              <a:t>SelectionListener</a:t>
            </a:r>
            <a:r>
              <a:rPr lang="en-GB" sz="2400" dirty="0"/>
              <a:t> is a typed listener for event </a:t>
            </a:r>
            <a:r>
              <a:rPr lang="en-GB" sz="2400" dirty="0" err="1"/>
              <a:t>SelectionEvent</a:t>
            </a:r>
            <a:r>
              <a:rPr lang="en-GB" sz="2400" dirty="0"/>
              <a:t>.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75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3232" y="2268766"/>
            <a:ext cx="4486656" cy="1141497"/>
          </a:xfrm>
        </p:spPr>
        <p:txBody>
          <a:bodyPr>
            <a:normAutofit/>
          </a:bodyPr>
          <a:lstStyle/>
          <a:p>
            <a:r>
              <a:rPr lang="en-GB" dirty="0" smtClean="0"/>
              <a:t>8</a:t>
            </a:r>
            <a:r>
              <a:rPr lang="en-GB" dirty="0" smtClean="0"/>
              <a:t>.2.1 UNTYPED LISTENERS</a:t>
            </a:r>
            <a:endParaRPr lang="en-GB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7376160" y="495298"/>
            <a:ext cx="4815840" cy="5248656"/>
          </a:xfrm>
        </p:spPr>
        <p:txBody>
          <a:bodyPr>
            <a:normAutofit fontScale="85000" lnSpcReduction="10000"/>
          </a:bodyPr>
          <a:lstStyle/>
          <a:p>
            <a:r>
              <a:rPr lang="es-ES_tradnl" sz="2800" dirty="0" err="1"/>
              <a:t>The</a:t>
            </a:r>
            <a:r>
              <a:rPr lang="es-ES_tradnl" sz="2800" dirty="0"/>
              <a:t> </a:t>
            </a:r>
            <a:r>
              <a:rPr lang="es-ES_tradnl" sz="2800" dirty="0" err="1"/>
              <a:t>untyped</a:t>
            </a:r>
            <a:r>
              <a:rPr lang="es-ES_tradnl" sz="2800" dirty="0"/>
              <a:t> </a:t>
            </a:r>
            <a:r>
              <a:rPr lang="es-ES_tradnl" sz="2800" dirty="0" err="1"/>
              <a:t>listener</a:t>
            </a:r>
            <a:r>
              <a:rPr lang="es-ES_tradnl" sz="2800" dirty="0"/>
              <a:t> interface </a:t>
            </a:r>
            <a:r>
              <a:rPr lang="es-ES_tradnl" sz="2800" dirty="0" err="1"/>
              <a:t>is</a:t>
            </a:r>
            <a:r>
              <a:rPr lang="es-ES_tradnl" sz="2800" dirty="0"/>
              <a:t> </a:t>
            </a:r>
            <a:r>
              <a:rPr lang="es-ES_tradnl" sz="2800" dirty="0" err="1"/>
              <a:t>represented</a:t>
            </a:r>
            <a:r>
              <a:rPr lang="es-ES_tradnl" sz="2800" dirty="0"/>
              <a:t> </a:t>
            </a:r>
            <a:r>
              <a:rPr lang="es-ES_tradnl" sz="2800" dirty="0" err="1"/>
              <a:t>by</a:t>
            </a:r>
            <a:r>
              <a:rPr lang="es-ES_tradnl" sz="2800" dirty="0"/>
              <a:t> </a:t>
            </a:r>
            <a:r>
              <a:rPr lang="es-ES_tradnl" sz="2800" dirty="0" err="1"/>
              <a:t>the</a:t>
            </a:r>
            <a:r>
              <a:rPr lang="es-ES_tradnl" sz="2800" dirty="0"/>
              <a:t> </a:t>
            </a:r>
            <a:r>
              <a:rPr lang="es-ES_tradnl" sz="2800" dirty="0" err="1"/>
              <a:t>Listener</a:t>
            </a:r>
            <a:r>
              <a:rPr lang="es-ES_tradnl" sz="2800" dirty="0"/>
              <a:t> interface</a:t>
            </a:r>
          </a:p>
          <a:p>
            <a:endParaRPr lang="es-ES_tradnl" sz="2800" dirty="0" smtClean="0"/>
          </a:p>
          <a:p>
            <a:r>
              <a:rPr lang="es-ES_tradnl" sz="2800" dirty="0" err="1" smtClean="0"/>
              <a:t>It</a:t>
            </a:r>
            <a:r>
              <a:rPr lang="es-ES_tradnl" sz="2800" dirty="0" smtClean="0"/>
              <a:t> </a:t>
            </a:r>
            <a:r>
              <a:rPr lang="es-ES_tradnl" sz="2800" dirty="0" err="1"/>
              <a:t>contains</a:t>
            </a:r>
            <a:r>
              <a:rPr lang="es-ES_tradnl" sz="2800" dirty="0"/>
              <a:t> </a:t>
            </a:r>
            <a:r>
              <a:rPr lang="es-ES_tradnl" sz="2800" dirty="0" err="1"/>
              <a:t>one</a:t>
            </a:r>
            <a:r>
              <a:rPr lang="es-ES_tradnl" sz="2800" dirty="0"/>
              <a:t> </a:t>
            </a:r>
            <a:r>
              <a:rPr lang="es-ES_tradnl" sz="2800" dirty="0" err="1"/>
              <a:t>method</a:t>
            </a:r>
            <a:r>
              <a:rPr lang="es-ES_tradnl" sz="2800" dirty="0"/>
              <a:t>: </a:t>
            </a:r>
            <a:r>
              <a:rPr lang="es-ES_tradnl" sz="2800" dirty="0" err="1" smtClean="0"/>
              <a:t>void</a:t>
            </a:r>
            <a:r>
              <a:rPr lang="es-ES_tradnl" sz="2800" dirty="0" smtClean="0"/>
              <a:t> </a:t>
            </a:r>
            <a:r>
              <a:rPr lang="es-ES_tradnl" sz="2800" dirty="0" err="1"/>
              <a:t>handleEvent</a:t>
            </a:r>
            <a:r>
              <a:rPr lang="es-ES_tradnl" sz="2800" dirty="0"/>
              <a:t>(</a:t>
            </a:r>
            <a:r>
              <a:rPr lang="es-ES_tradnl" sz="2800" dirty="0" err="1"/>
              <a:t>Event</a:t>
            </a:r>
            <a:r>
              <a:rPr lang="es-ES_tradnl" sz="2800" dirty="0"/>
              <a:t> </a:t>
            </a:r>
            <a:r>
              <a:rPr lang="es-ES_tradnl" sz="2800" dirty="0" err="1"/>
              <a:t>event</a:t>
            </a:r>
            <a:r>
              <a:rPr lang="es-ES_tradnl" sz="2800" dirty="0"/>
              <a:t>)</a:t>
            </a:r>
          </a:p>
          <a:p>
            <a:endParaRPr lang="en-GB" sz="2800" dirty="0" smtClean="0"/>
          </a:p>
          <a:p>
            <a:r>
              <a:rPr lang="en-GB" sz="2800" dirty="0"/>
              <a:t>To add an </a:t>
            </a:r>
            <a:r>
              <a:rPr lang="en-GB" sz="2800" dirty="0" err="1"/>
              <a:t>untyped</a:t>
            </a:r>
            <a:r>
              <a:rPr lang="en-GB" sz="2800" dirty="0"/>
              <a:t> listener to a widget, call </a:t>
            </a:r>
            <a:r>
              <a:rPr lang="en-GB" sz="2800" dirty="0" err="1"/>
              <a:t>addListener</a:t>
            </a:r>
            <a:r>
              <a:rPr lang="en-GB" sz="2800" dirty="0"/>
              <a:t>() on it</a:t>
            </a:r>
            <a:r>
              <a:rPr lang="en-GB" sz="2800" dirty="0" smtClean="0"/>
              <a:t>.</a:t>
            </a:r>
          </a:p>
          <a:p>
            <a:endParaRPr lang="en-GB" sz="2800" dirty="0" smtClean="0"/>
          </a:p>
          <a:p>
            <a:r>
              <a:rPr lang="en-GB" sz="2800" dirty="0" err="1"/>
              <a:t>eventType</a:t>
            </a:r>
            <a:r>
              <a:rPr lang="en-GB" sz="2800" dirty="0"/>
              <a:t> contains one of the event type constants from the SWT </a:t>
            </a:r>
            <a:r>
              <a:rPr lang="en-GB" sz="2800" dirty="0" smtClean="0"/>
              <a:t>class</a:t>
            </a:r>
            <a:r>
              <a:rPr lang="en-GB" sz="2800" dirty="0" smtClean="0"/>
              <a:t>. Once again, a </a:t>
            </a:r>
            <a:r>
              <a:rPr lang="en-GB" sz="2800" dirty="0" err="1" smtClean="0"/>
              <a:t>stylebit</a:t>
            </a:r>
            <a:r>
              <a:rPr lang="en-GB" sz="2800" dirty="0" smtClean="0"/>
              <a:t>.</a:t>
            </a:r>
            <a:endParaRPr lang="en-GB" sz="2800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750"/>
            <a:ext cx="7267420" cy="20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8</a:t>
            </a:r>
            <a:r>
              <a:rPr lang="en-GB" dirty="0" smtClean="0"/>
              <a:t>.2.2 TYPED LISTENERS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259782" y="247270"/>
            <a:ext cx="4815840" cy="6276109"/>
          </a:xfrm>
        </p:spPr>
        <p:txBody>
          <a:bodyPr>
            <a:normAutofit/>
          </a:bodyPr>
          <a:lstStyle/>
          <a:p>
            <a:r>
              <a:rPr lang="es-ES_tradnl" sz="2400" dirty="0" err="1"/>
              <a:t>Typed</a:t>
            </a:r>
            <a:r>
              <a:rPr lang="es-ES_tradnl" sz="2400" dirty="0"/>
              <a:t> </a:t>
            </a:r>
            <a:r>
              <a:rPr lang="es-ES_tradnl" sz="2400" dirty="0" err="1"/>
              <a:t>listeners</a:t>
            </a:r>
            <a:r>
              <a:rPr lang="es-ES_tradnl" sz="2400" dirty="0"/>
              <a:t> use </a:t>
            </a:r>
            <a:r>
              <a:rPr lang="es-ES_tradnl" sz="2400" dirty="0" err="1"/>
              <a:t>classes</a:t>
            </a:r>
            <a:r>
              <a:rPr lang="es-ES_tradnl" sz="2400" dirty="0"/>
              <a:t> and interfaces </a:t>
            </a:r>
            <a:r>
              <a:rPr lang="es-ES_tradnl" sz="2400" dirty="0" err="1"/>
              <a:t>specific</a:t>
            </a:r>
            <a:r>
              <a:rPr lang="es-ES_tradnl" sz="2400" dirty="0"/>
              <a:t> to </a:t>
            </a:r>
            <a:r>
              <a:rPr lang="es-ES_tradnl" sz="2400" dirty="0" err="1"/>
              <a:t>each</a:t>
            </a:r>
            <a:r>
              <a:rPr lang="es-ES_tradnl" sz="2400" dirty="0"/>
              <a:t> </a:t>
            </a:r>
            <a:r>
              <a:rPr lang="es-ES_tradnl" sz="2400" dirty="0" err="1"/>
              <a:t>possible</a:t>
            </a:r>
            <a:r>
              <a:rPr lang="es-ES_tradnl" sz="2400" dirty="0"/>
              <a:t> </a:t>
            </a:r>
            <a:r>
              <a:rPr lang="es-ES_tradnl" sz="2400" dirty="0" err="1"/>
              <a:t>event</a:t>
            </a:r>
            <a:r>
              <a:rPr lang="es-ES_tradnl" sz="2400" dirty="0" smtClean="0"/>
              <a:t>.</a:t>
            </a:r>
          </a:p>
          <a:p>
            <a:endParaRPr lang="es-ES_tradnl" sz="2400" dirty="0"/>
          </a:p>
          <a:p>
            <a:r>
              <a:rPr lang="es-ES_tradnl" sz="2400" dirty="0" err="1"/>
              <a:t>All</a:t>
            </a:r>
            <a:r>
              <a:rPr lang="es-ES_tradnl" sz="2400" dirty="0"/>
              <a:t> </a:t>
            </a:r>
            <a:r>
              <a:rPr lang="es-ES_tradnl" sz="2400" dirty="0" err="1"/>
              <a:t>typed</a:t>
            </a:r>
            <a:r>
              <a:rPr lang="es-ES_tradnl" sz="2400" dirty="0"/>
              <a:t> </a:t>
            </a:r>
            <a:r>
              <a:rPr lang="es-ES_tradnl" sz="2400" dirty="0" err="1"/>
              <a:t>events</a:t>
            </a:r>
            <a:r>
              <a:rPr lang="es-ES_tradnl" sz="2400" dirty="0"/>
              <a:t> </a:t>
            </a:r>
            <a:r>
              <a:rPr lang="es-ES_tradnl" sz="2400" dirty="0" err="1"/>
              <a:t>ultimately</a:t>
            </a:r>
            <a:r>
              <a:rPr lang="es-ES_tradnl" sz="2400" dirty="0"/>
              <a:t> derive </a:t>
            </a:r>
            <a:r>
              <a:rPr lang="es-ES_tradnl" sz="2400" dirty="0" err="1"/>
              <a:t>from</a:t>
            </a:r>
            <a:r>
              <a:rPr lang="es-ES_tradnl" sz="2400" dirty="0"/>
              <a:t> a </a:t>
            </a:r>
            <a:r>
              <a:rPr lang="es-ES_tradnl" sz="2400" dirty="0" err="1"/>
              <a:t>common</a:t>
            </a:r>
            <a:r>
              <a:rPr lang="es-ES_tradnl" sz="2400" dirty="0"/>
              <a:t> </a:t>
            </a:r>
            <a:r>
              <a:rPr lang="es-ES_tradnl" sz="2400" dirty="0" err="1"/>
              <a:t>class</a:t>
            </a:r>
            <a:r>
              <a:rPr lang="es-ES_tradnl" sz="2400" dirty="0"/>
              <a:t>:  </a:t>
            </a:r>
            <a:r>
              <a:rPr lang="es-ES_tradnl" sz="2400" dirty="0" err="1" smtClean="0"/>
              <a:t>TypedEvent</a:t>
            </a:r>
            <a:r>
              <a:rPr lang="es-ES_tradnl" sz="2400" dirty="0" smtClean="0"/>
              <a:t>.</a:t>
            </a:r>
          </a:p>
          <a:p>
            <a:endParaRPr lang="es-ES_tradnl" sz="2400" dirty="0"/>
          </a:p>
          <a:p>
            <a:r>
              <a:rPr lang="es-ES_tradnl" sz="2400" dirty="0" err="1"/>
              <a:t>Some</a:t>
            </a:r>
            <a:r>
              <a:rPr lang="es-ES_tradnl" sz="2400" dirty="0"/>
              <a:t> </a:t>
            </a:r>
            <a:r>
              <a:rPr lang="es-ES_tradnl" sz="2400" dirty="0" err="1"/>
              <a:t>examples</a:t>
            </a:r>
            <a:r>
              <a:rPr lang="es-ES_tradnl" sz="2400" dirty="0"/>
              <a:t>:</a:t>
            </a:r>
          </a:p>
          <a:p>
            <a:pPr lvl="1"/>
            <a:r>
              <a:rPr lang="es-ES_tradnl" sz="2400" dirty="0" err="1"/>
              <a:t>ControlListener</a:t>
            </a:r>
            <a:endParaRPr lang="es-ES_tradnl" sz="2400" dirty="0"/>
          </a:p>
          <a:p>
            <a:pPr lvl="1"/>
            <a:r>
              <a:rPr lang="es-ES_tradnl" sz="2400" dirty="0" err="1"/>
              <a:t>KeyListener</a:t>
            </a:r>
            <a:endParaRPr lang="es-ES_tradnl" sz="2400" dirty="0"/>
          </a:p>
          <a:p>
            <a:pPr lvl="1"/>
            <a:r>
              <a:rPr lang="es-ES_tradnl" sz="2400" dirty="0" err="1"/>
              <a:t>MenuListener</a:t>
            </a:r>
            <a:endParaRPr lang="es-ES_tradnl" sz="2400" dirty="0"/>
          </a:p>
          <a:p>
            <a:pPr lvl="1"/>
            <a:r>
              <a:rPr lang="es-ES_tradnl" sz="2400" dirty="0" err="1"/>
              <a:t>MouseListener</a:t>
            </a:r>
            <a:endParaRPr lang="es-ES_tradnl" sz="2400" dirty="0"/>
          </a:p>
          <a:p>
            <a:pPr lvl="1"/>
            <a:r>
              <a:rPr lang="es-ES_tradnl" sz="2400" dirty="0"/>
              <a:t>And more</a:t>
            </a:r>
            <a:r>
              <a:rPr lang="mr-IN" sz="2400" dirty="0"/>
              <a:t>…</a:t>
            </a:r>
            <a:endParaRPr lang="es-ES_tradnl" sz="2400" dirty="0"/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4349"/>
            <a:ext cx="7201466" cy="18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Final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7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02214" y="760997"/>
            <a:ext cx="4815840" cy="5248656"/>
          </a:xfrm>
        </p:spPr>
        <p:txBody>
          <a:bodyPr/>
          <a:lstStyle/>
          <a:p>
            <a:r>
              <a:rPr lang="en-GB" sz="2000" dirty="0" smtClean="0"/>
              <a:t>Eclipse Documentation</a:t>
            </a:r>
          </a:p>
          <a:p>
            <a:pPr lvl="1"/>
            <a:r>
              <a:rPr lang="en-GB" sz="2000" dirty="0"/>
              <a:t>https://</a:t>
            </a:r>
            <a:r>
              <a:rPr lang="en-GB" sz="2000" dirty="0" err="1"/>
              <a:t>www.eclipse.org</a:t>
            </a:r>
            <a:r>
              <a:rPr lang="en-GB" sz="2000" dirty="0"/>
              <a:t>/</a:t>
            </a:r>
            <a:r>
              <a:rPr lang="en-GB" sz="2000" dirty="0" err="1"/>
              <a:t>swt</a:t>
            </a:r>
            <a:r>
              <a:rPr lang="en-GB" sz="2000" dirty="0"/>
              <a:t>/</a:t>
            </a:r>
          </a:p>
          <a:p>
            <a:endParaRPr lang="en-GB" sz="2000" dirty="0" smtClean="0"/>
          </a:p>
          <a:p>
            <a:r>
              <a:rPr lang="en-GB" sz="2000" dirty="0" err="1" smtClean="0"/>
              <a:t>Vogella</a:t>
            </a:r>
            <a:r>
              <a:rPr lang="en-GB" sz="2000" dirty="0" smtClean="0"/>
              <a:t> Tutorial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www.vogella.com</a:t>
            </a:r>
            <a:r>
              <a:rPr lang="en-GB" sz="2000" dirty="0"/>
              <a:t>/tutorials/SWT/</a:t>
            </a:r>
            <a:r>
              <a:rPr lang="en-GB" sz="2000" dirty="0" err="1"/>
              <a:t>article.html</a:t>
            </a:r>
            <a:endParaRPr lang="en-GB" sz="2000" dirty="0"/>
          </a:p>
          <a:p>
            <a:endParaRPr lang="en-GB" sz="2000" dirty="0" smtClean="0"/>
          </a:p>
          <a:p>
            <a:r>
              <a:rPr lang="en-GB" sz="2000" dirty="0" err="1" smtClean="0"/>
              <a:t>ZenCode</a:t>
            </a:r>
            <a:r>
              <a:rPr lang="en-GB" sz="2000" dirty="0" smtClean="0"/>
              <a:t> Tutorial</a:t>
            </a:r>
          </a:p>
          <a:p>
            <a:pPr lvl="1"/>
            <a:r>
              <a:rPr lang="en-GB" sz="2000" dirty="0"/>
              <a:t>http://</a:t>
            </a:r>
            <a:r>
              <a:rPr lang="en-GB" sz="2000" dirty="0" err="1"/>
              <a:t>zetcode.com</a:t>
            </a:r>
            <a:r>
              <a:rPr lang="en-GB" sz="2000" dirty="0"/>
              <a:t>/</a:t>
            </a:r>
            <a:r>
              <a:rPr lang="en-GB" sz="2000" dirty="0" err="1"/>
              <a:t>gui</a:t>
            </a:r>
            <a:r>
              <a:rPr lang="en-GB" sz="2000" dirty="0"/>
              <a:t>/</a:t>
            </a:r>
            <a:r>
              <a:rPr lang="en-GB" sz="2000" dirty="0" err="1"/>
              <a:t>javaswt</a:t>
            </a:r>
            <a:r>
              <a:rPr lang="en-GB" sz="2000" dirty="0"/>
              <a:t>/</a:t>
            </a:r>
          </a:p>
          <a:p>
            <a:endParaRPr lang="en-GB" sz="2000" dirty="0" smtClean="0"/>
          </a:p>
          <a:p>
            <a:r>
              <a:rPr lang="en-GB" sz="2000" dirty="0" smtClean="0"/>
              <a:t>Wikipedia</a:t>
            </a:r>
          </a:p>
          <a:p>
            <a:pPr lvl="1"/>
            <a:r>
              <a:rPr lang="en-GB" sz="2000" dirty="0">
                <a:hlinkClick r:id="rId2"/>
              </a:rPr>
              <a:t>https://</a:t>
            </a:r>
            <a:r>
              <a:rPr lang="en-GB" sz="2000" dirty="0" smtClean="0">
                <a:hlinkClick r:id="rId2"/>
              </a:rPr>
              <a:t>es.wikipedia.org/wiki/SWT</a:t>
            </a:r>
            <a:endParaRPr lang="en-GB" sz="2000" dirty="0" smtClean="0"/>
          </a:p>
          <a:p>
            <a:endParaRPr lang="en-GB" dirty="0"/>
          </a:p>
          <a:p>
            <a:pPr lvl="4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3522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2331326"/>
            <a:ext cx="8991600" cy="1645920"/>
          </a:xfrm>
        </p:spPr>
        <p:txBody>
          <a:bodyPr/>
          <a:lstStyle/>
          <a:p>
            <a:r>
              <a:rPr lang="en-GB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99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Introduction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89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584" y="2320027"/>
            <a:ext cx="5316728" cy="1125906"/>
          </a:xfrm>
        </p:spPr>
        <p:txBody>
          <a:bodyPr/>
          <a:lstStyle/>
          <a:p>
            <a:r>
              <a:rPr lang="en-GB" sz="2400" dirty="0"/>
              <a:t>1. </a:t>
            </a:r>
            <a:r>
              <a:rPr lang="en-GB" sz="2400" dirty="0" smtClean="0"/>
              <a:t>why </a:t>
            </a:r>
            <a:r>
              <a:rPr lang="en-GB" sz="2400" dirty="0"/>
              <a:t>does it exist?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3291224"/>
            <a:ext cx="4021667" cy="296140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CuadroTexto 5"/>
          <p:cNvSpPr txBox="1"/>
          <p:nvPr/>
        </p:nvSpPr>
        <p:spPr>
          <a:xfrm>
            <a:off x="6722533" y="750367"/>
            <a:ext cx="491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“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Retrieves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original idea of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AWT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library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to use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native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components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mr-IN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–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when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possible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”</a:t>
            </a:r>
            <a:endParaRPr lang="en-GB" sz="3200" dirty="0">
              <a:latin typeface="Rockwell Condensed" charset="0"/>
              <a:ea typeface="Rockwell Condensed" charset="0"/>
              <a:cs typeface="Rockwell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267" y="998211"/>
            <a:ext cx="8991600" cy="164592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Swt</a:t>
            </a:r>
            <a:r>
              <a:rPr lang="en-US" dirty="0" smtClean="0"/>
              <a:t> vs swing</a:t>
            </a:r>
            <a:endParaRPr lang="en-US" dirty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08" y="3076271"/>
            <a:ext cx="5274395" cy="2801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1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No external libraries needed.</a:t>
            </a:r>
          </a:p>
          <a:p>
            <a:r>
              <a:rPr lang="en-US" sz="2800" dirty="0" smtClean="0"/>
              <a:t>Same results on every platform.</a:t>
            </a:r>
          </a:p>
          <a:p>
            <a:r>
              <a:rPr lang="en-US" sz="2800" dirty="0" smtClean="0"/>
              <a:t>Graphic editors.</a:t>
            </a:r>
          </a:p>
          <a:p>
            <a:r>
              <a:rPr lang="en-US" sz="2800" dirty="0" smtClean="0"/>
              <a:t>Supported by official Java extensions.</a:t>
            </a:r>
          </a:p>
          <a:p>
            <a:r>
              <a:rPr lang="en-US" sz="2800" dirty="0" smtClean="0"/>
              <a:t>Extensive documentation.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Native components.</a:t>
            </a:r>
          </a:p>
          <a:p>
            <a:r>
              <a:rPr lang="en-US" sz="2800" dirty="0" smtClean="0"/>
              <a:t>Strongly supported by Eclipse IDE.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smtClean="0"/>
              <a:t>CONS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Far from a native experience.</a:t>
            </a:r>
          </a:p>
          <a:p>
            <a:r>
              <a:rPr lang="en-US" sz="2800" dirty="0" smtClean="0"/>
              <a:t>SWING light components are superposed by heavy components.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Requires native libraries.</a:t>
            </a:r>
          </a:p>
          <a:p>
            <a:r>
              <a:rPr lang="en-US" sz="2800" dirty="0" smtClean="0"/>
              <a:t>It may not be able to emulate every 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smtClean="0"/>
              <a:t>CONS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7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</a:t>
            </a:r>
            <a:r>
              <a:rPr lang="en-GB" sz="2400" dirty="0" smtClean="0"/>
              <a:t>. ECLIPSE Libraries</a:t>
            </a:r>
            <a:endParaRPr lang="en-GB" sz="24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4467" y="982641"/>
            <a:ext cx="6087533" cy="433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4. How to use </a:t>
            </a:r>
            <a:r>
              <a:rPr lang="en-GB" sz="4000" dirty="0" smtClean="0"/>
              <a:t>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9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que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493</TotalTime>
  <Words>618</Words>
  <Application>Microsoft Macintosh PowerPoint</Application>
  <PresentationFormat>Widescreen</PresentationFormat>
  <Paragraphs>141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Gill Sans MT</vt:lpstr>
      <vt:lpstr>Mangal</vt:lpstr>
      <vt:lpstr>Rockwell Condensed</vt:lpstr>
      <vt:lpstr>SF Mono</vt:lpstr>
      <vt:lpstr>Arial</vt:lpstr>
      <vt:lpstr>Paquete</vt:lpstr>
      <vt:lpstr>Standard widget toolkit</vt:lpstr>
      <vt:lpstr>INDEX</vt:lpstr>
      <vt:lpstr>Introduction</vt:lpstr>
      <vt:lpstr>1. why does it exist?</vt:lpstr>
      <vt:lpstr>2. Swt vs swing</vt:lpstr>
      <vt:lpstr>2. SWT vs swing</vt:lpstr>
      <vt:lpstr>2. SWT vs swing</vt:lpstr>
      <vt:lpstr>3. ECLIPSE Libraries</vt:lpstr>
      <vt:lpstr>4. How to use it</vt:lpstr>
      <vt:lpstr>5. Basics elements</vt:lpstr>
      <vt:lpstr>Creating a Java application using SWT</vt:lpstr>
      <vt:lpstr>1. THE STYLEBITS</vt:lpstr>
      <vt:lpstr>2. Positioning widgets</vt:lpstr>
      <vt:lpstr>2.1 LAYOUT DATA</vt:lpstr>
      <vt:lpstr>3. Layouts</vt:lpstr>
      <vt:lpstr>4. DIALOGS</vt:lpstr>
      <vt:lpstr>5. COLORS IN SWT</vt:lpstr>
      <vt:lpstr>6. FONTS IN SWT</vt:lpstr>
      <vt:lpstr>7. GRAPHICS IN SWT</vt:lpstr>
      <vt:lpstr>PowerPoint Presentation</vt:lpstr>
      <vt:lpstr>PowerPoint Presentation</vt:lpstr>
      <vt:lpstr>8. Event oriented programming</vt:lpstr>
      <vt:lpstr>8.2.1 UNTYPED LISTENERS</vt:lpstr>
      <vt:lpstr>8.2.2 TYPED LISTENERS</vt:lpstr>
      <vt:lpstr>Final examples</vt:lpstr>
      <vt:lpstr>Any question?</vt:lpstr>
      <vt:lpstr>references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widget toolkit</dc:title>
  <dc:creator>Sergio García de la Iglesia</dc:creator>
  <cp:lastModifiedBy>Óscar Darias</cp:lastModifiedBy>
  <cp:revision>47</cp:revision>
  <cp:lastPrinted>2017-05-14T11:01:30Z</cp:lastPrinted>
  <dcterms:created xsi:type="dcterms:W3CDTF">2017-05-03T17:24:31Z</dcterms:created>
  <dcterms:modified xsi:type="dcterms:W3CDTF">2017-05-14T11:04:13Z</dcterms:modified>
</cp:coreProperties>
</file>